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Nunito SemiBold"/>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C91D8B-939B-415D-9196-3AFC8C5E4060}">
  <a:tblStyle styleId="{06C91D8B-939B-415D-9196-3AFC8C5E40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Nunito-regular.fntdata"/><Relationship Id="rId23" Type="http://schemas.openxmlformats.org/officeDocument/2006/relationships/font" Target="fonts/Nunito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02e4b5c5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02e4b5c5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a02e4b5c5e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02e4b5c5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02e4b5c5e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a02e4b5c5e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02e4b5c5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02e4b5c5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a02e4b5c5e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bb0ec1d7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8bb0ec1d7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51b29bb9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951b29bb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bb0ec1d7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8bb0ec1d7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8bb0ec1d7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8bb0ec1d7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02e4b5c5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a02e4b5c5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02e4b5c5e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02e4b5c5e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a02e4b5c5e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google.com/spreadsheets/d/1gnbGZWXj5sLjmWR6-FJOUg7r_sNK56dLLatcJthO4jw/edit#gid=108953716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ocs.google.com/spreadsheets/d/1gnbGZWXj5sLjmWR6-FJOUg7r_sNK56dLLatcJthO4jw/edit#gid=1560359347" TargetMode="External"/><Relationship Id="rId4" Type="http://schemas.openxmlformats.org/officeDocument/2006/relationships/hyperlink" Target="https://docs.google.com/spreadsheets/d/1gnbGZWXj5sLjmWR6-FJOUg7r_sNK56dLLatcJthO4jw/edit#gid=186005523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slide" Target="/ppt/slides/slide3.xml"/><Relationship Id="rId5"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docs.google.com/spreadsheets/d/1gnbGZWXj5sLjmWR6-FJOUg7r_sNK56dLLatcJthO4jw/edit#gid=157254542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slide" Target="/ppt/slides/slide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docs.google.com/spreadsheets/d/1gnbGZWXj5sLjmWR6-FJOUg7r_sNK56dLLatcJthO4jw/edit#gid=1614197909"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Ethanol Sensor Analysis</a:t>
            </a:r>
            <a:endParaRPr/>
          </a:p>
        </p:txBody>
      </p:sp>
      <p:sp>
        <p:nvSpPr>
          <p:cNvPr id="166" name="Google Shape;166;p19"/>
          <p:cNvSpPr txBox="1"/>
          <p:nvPr>
            <p:ph idx="1" type="subTitle"/>
          </p:nvPr>
        </p:nvSpPr>
        <p:spPr>
          <a:xfrm>
            <a:off x="6257925" y="3711373"/>
            <a:ext cx="5369400" cy="403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u="sng">
                <a:solidFill>
                  <a:schemeClr val="hlink"/>
                </a:solidFill>
                <a:hlinkClick r:id="rId3"/>
              </a:rPr>
              <a:t>Ethanol Sensor Investigations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Sample Readings</a:t>
            </a:r>
            <a:r>
              <a:rPr lang="en-US"/>
              <a:t> (Max Deviation Short Window)</a:t>
            </a:r>
            <a:endParaRPr/>
          </a:p>
        </p:txBody>
      </p:sp>
      <p:sp>
        <p:nvSpPr>
          <p:cNvPr id="236" name="Google Shape;236;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7" name="Google Shape;237;p28"/>
          <p:cNvSpPr txBox="1"/>
          <p:nvPr/>
        </p:nvSpPr>
        <p:spPr>
          <a:xfrm>
            <a:off x="578375" y="1206350"/>
            <a:ext cx="11154900" cy="494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sz="2400">
                <a:latin typeface="Nunito"/>
                <a:ea typeface="Nunito"/>
                <a:cs typeface="Nunito"/>
                <a:sym typeface="Nunito"/>
              </a:rPr>
              <a:t>The causes of frequent alarms were filtered out and data queried for sample KPs belonging to 2 categories:</a:t>
            </a:r>
            <a:endParaRPr sz="2400">
              <a:latin typeface="Nunito"/>
              <a:ea typeface="Nunito"/>
              <a:cs typeface="Nunito"/>
              <a:sym typeface="Nunito"/>
            </a:endParaRPr>
          </a:p>
          <a:p>
            <a:pPr indent="-317500" lvl="1" marL="914400" rtl="0" algn="l">
              <a:spcBef>
                <a:spcPts val="0"/>
              </a:spcBef>
              <a:spcAft>
                <a:spcPts val="0"/>
              </a:spcAft>
              <a:buSzPts val="1400"/>
              <a:buFont typeface="Nunito"/>
              <a:buChar char="○"/>
            </a:pPr>
            <a:r>
              <a:rPr lang="en-US" sz="2400" u="sng">
                <a:solidFill>
                  <a:schemeClr val="hlink"/>
                </a:solidFill>
                <a:latin typeface="Nunito"/>
                <a:ea typeface="Nunito"/>
                <a:cs typeface="Nunito"/>
                <a:sym typeface="Nunito"/>
                <a:hlinkClick r:id="rId3"/>
              </a:rPr>
              <a:t>Leakage Reported</a:t>
            </a:r>
            <a:endParaRPr sz="2400">
              <a:latin typeface="Nunito"/>
              <a:ea typeface="Nunito"/>
              <a:cs typeface="Nunito"/>
              <a:sym typeface="Nunito"/>
            </a:endParaRPr>
          </a:p>
          <a:p>
            <a:pPr indent="-317500" lvl="1" marL="914400" rtl="0" algn="l">
              <a:spcBef>
                <a:spcPts val="0"/>
              </a:spcBef>
              <a:spcAft>
                <a:spcPts val="0"/>
              </a:spcAft>
              <a:buSzPts val="1400"/>
              <a:buFont typeface="Nunito"/>
              <a:buChar char="○"/>
            </a:pPr>
            <a:r>
              <a:rPr lang="en-US" sz="2400" u="sng">
                <a:solidFill>
                  <a:schemeClr val="hlink"/>
                </a:solidFill>
                <a:latin typeface="Nunito"/>
                <a:ea typeface="Nunito"/>
                <a:cs typeface="Nunito"/>
                <a:sym typeface="Nunito"/>
                <a:hlinkClick r:id="rId4"/>
              </a:rPr>
              <a:t>No leakage reported</a:t>
            </a:r>
            <a:endParaRPr sz="2400">
              <a:latin typeface="Nunito"/>
              <a:ea typeface="Nunito"/>
              <a:cs typeface="Nunito"/>
              <a:sym typeface="Nunito"/>
            </a:endParaRPr>
          </a:p>
          <a:p>
            <a:pPr indent="-317500" lvl="0" marL="457200" rtl="0" algn="l">
              <a:spcBef>
                <a:spcPts val="0"/>
              </a:spcBef>
              <a:spcAft>
                <a:spcPts val="0"/>
              </a:spcAft>
              <a:buSzPts val="1400"/>
              <a:buFont typeface="Nunito"/>
              <a:buChar char="●"/>
            </a:pPr>
            <a:r>
              <a:rPr lang="en-US" sz="2400">
                <a:latin typeface="Nunito"/>
                <a:ea typeface="Nunito"/>
                <a:cs typeface="Nunito"/>
                <a:sym typeface="Nunito"/>
              </a:rPr>
              <a:t>The data obtained in both sets indicates that a positive deviation of &gt;=100 ppm would be a reliable indicator of a leakage on the KPs.</a:t>
            </a:r>
            <a:endParaRPr sz="2400">
              <a:latin typeface="Nunito"/>
              <a:ea typeface="Nunito"/>
              <a:cs typeface="Nunito"/>
              <a:sym typeface="Nunito"/>
            </a:endParaRPr>
          </a:p>
          <a:p>
            <a:pPr indent="0" lvl="0" marL="0" rtl="0" algn="l">
              <a:spcBef>
                <a:spcPts val="0"/>
              </a:spcBef>
              <a:spcAft>
                <a:spcPts val="0"/>
              </a:spcAft>
              <a:buNone/>
            </a:pPr>
            <a:r>
              <a:t/>
            </a:r>
            <a:endParaRPr sz="2400">
              <a:latin typeface="Nunito"/>
              <a:ea typeface="Nunito"/>
              <a:cs typeface="Nunito"/>
              <a:sym typeface="Nunito"/>
            </a:endParaRPr>
          </a:p>
          <a:p>
            <a:pPr indent="0" lvl="0" marL="0" rtl="0" algn="l">
              <a:spcBef>
                <a:spcPts val="0"/>
              </a:spcBef>
              <a:spcAft>
                <a:spcPts val="0"/>
              </a:spcAft>
              <a:buNone/>
            </a:pPr>
            <a:r>
              <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b="1" lang="en-US" sz="2400">
                <a:latin typeface="Nunito"/>
                <a:ea typeface="Nunito"/>
                <a:cs typeface="Nunito"/>
                <a:sym typeface="Nunito"/>
              </a:rPr>
              <a:t>This value is proposed for raising an alarm in the dashboard as an indicator of KP leakage</a:t>
            </a:r>
            <a:endParaRPr b="1" sz="24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b="1" sz="15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Involved</a:t>
            </a:r>
            <a:endParaRPr/>
          </a:p>
        </p:txBody>
      </p:sp>
      <p:sp>
        <p:nvSpPr>
          <p:cNvPr id="244" name="Google Shape;244;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5" name="Google Shape;245;p29"/>
          <p:cNvSpPr txBox="1"/>
          <p:nvPr/>
        </p:nvSpPr>
        <p:spPr>
          <a:xfrm>
            <a:off x="952500" y="1206350"/>
            <a:ext cx="10287000" cy="4940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The dashboard query as currently is captures maximum deviations both when the ethanol vapour levels are rising and when dropping. The count of alarms would possibly still be high as levels drop for various reasons.</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Despite filtering out data when the tablet screen sleeps between 10.00pm and 6.00am, shops that are opened later than 6.00am will raise alarms. This is also true for those that close earlier than 10.00pm</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Vapour level rise due to direct sunlight heating the KP facade will still be experienced as there is no way to filter that out.</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Filtering out data during refills potentially ignores ethanol sensor data due to genuine leakage that would occur during  refill.</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b="1" lang="en-US" sz="2400">
                <a:latin typeface="Nunito"/>
                <a:ea typeface="Nunito"/>
                <a:cs typeface="Nunito"/>
                <a:sym typeface="Nunito"/>
              </a:rPr>
              <a:t>Points 1, 2 and 4 may have countermeasures that can be explored </a:t>
            </a:r>
            <a:r>
              <a:rPr lang="en-US" sz="2400">
                <a:latin typeface="Nunito"/>
                <a:ea typeface="Nunito"/>
                <a:cs typeface="Nunito"/>
                <a:sym typeface="Nunito"/>
              </a:rPr>
              <a:t>(slide 12)</a:t>
            </a:r>
            <a:endParaRPr sz="2400">
              <a:latin typeface="Nunito"/>
              <a:ea typeface="Nunito"/>
              <a:cs typeface="Nunito"/>
              <a:sym typeface="Nunito"/>
            </a:endParaRPr>
          </a:p>
          <a:p>
            <a:pPr indent="0" lvl="0" marL="457200" rtl="0" algn="l">
              <a:spcBef>
                <a:spcPts val="0"/>
              </a:spcBef>
              <a:spcAft>
                <a:spcPts val="0"/>
              </a:spcAft>
              <a:buNone/>
            </a:pPr>
            <a:r>
              <a:t/>
            </a:r>
            <a:endParaRPr sz="2400">
              <a:latin typeface="Nunito"/>
              <a:ea typeface="Nunito"/>
              <a:cs typeface="Nunito"/>
              <a:sym typeface="Nunito"/>
            </a:endParaRPr>
          </a:p>
          <a:p>
            <a:pPr indent="0" lvl="0" marL="457200" rtl="0" algn="l">
              <a:spcBef>
                <a:spcPts val="0"/>
              </a:spcBef>
              <a:spcAft>
                <a:spcPts val="0"/>
              </a:spcAft>
              <a:buNone/>
            </a:pPr>
            <a:r>
              <a:t/>
            </a:r>
            <a:endParaRPr b="1" sz="24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b="1" sz="15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Countermeasures</a:t>
            </a:r>
            <a:endParaRPr/>
          </a:p>
        </p:txBody>
      </p:sp>
      <p:sp>
        <p:nvSpPr>
          <p:cNvPr id="252" name="Google Shape;252;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3" name="Google Shape;253;p30"/>
          <p:cNvSpPr txBox="1"/>
          <p:nvPr/>
        </p:nvSpPr>
        <p:spPr>
          <a:xfrm>
            <a:off x="952500" y="1206350"/>
            <a:ext cx="10287000" cy="4940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The dashboard query can adopt window functions that raise alarms only if the vapour level is rising.</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The switch on time and switch off time for each KP may be configured to match agent behavior</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Vapour level change due to sunlight effects we may have to live with.</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To be sure there are no refill-related leakages that the query ignored, the enforcing of the post-refill checks below would be useful:</a:t>
            </a:r>
            <a:endParaRPr sz="2400">
              <a:latin typeface="Nunito"/>
              <a:ea typeface="Nunito"/>
              <a:cs typeface="Nunito"/>
              <a:sym typeface="Nunito"/>
            </a:endParaRPr>
          </a:p>
          <a:p>
            <a:pPr indent="-381000" lvl="1" marL="1371600" rtl="0" algn="l">
              <a:spcBef>
                <a:spcPts val="0"/>
              </a:spcBef>
              <a:spcAft>
                <a:spcPts val="0"/>
              </a:spcAft>
              <a:buSzPts val="2400"/>
              <a:buFont typeface="Nunito"/>
              <a:buAutoNum type="alphaLcPeriod"/>
            </a:pPr>
            <a:r>
              <a:rPr lang="en-US" sz="2400">
                <a:latin typeface="Nunito"/>
                <a:ea typeface="Nunito"/>
                <a:cs typeface="Nunito"/>
                <a:sym typeface="Nunito"/>
              </a:rPr>
              <a:t>Check there is no leakage at the KP dock</a:t>
            </a:r>
            <a:endParaRPr sz="2400">
              <a:latin typeface="Nunito"/>
              <a:ea typeface="Nunito"/>
              <a:cs typeface="Nunito"/>
              <a:sym typeface="Nunito"/>
            </a:endParaRPr>
          </a:p>
          <a:p>
            <a:pPr indent="-381000" lvl="1" marL="1371600" rtl="0" algn="l">
              <a:spcBef>
                <a:spcPts val="0"/>
              </a:spcBef>
              <a:spcAft>
                <a:spcPts val="0"/>
              </a:spcAft>
              <a:buSzPts val="2400"/>
              <a:buFont typeface="Nunito"/>
              <a:buAutoNum type="alphaLcPeriod"/>
            </a:pPr>
            <a:r>
              <a:rPr lang="en-US" sz="2400">
                <a:latin typeface="Nunito"/>
                <a:ea typeface="Nunito"/>
                <a:cs typeface="Nunito"/>
                <a:sym typeface="Nunito"/>
              </a:rPr>
              <a:t>Check there is no leakage from underneath the KP door</a:t>
            </a:r>
            <a:endParaRPr sz="2400">
              <a:latin typeface="Nunito"/>
              <a:ea typeface="Nunito"/>
              <a:cs typeface="Nunito"/>
              <a:sym typeface="Nunito"/>
            </a:endParaRPr>
          </a:p>
          <a:p>
            <a:pPr indent="-381000" lvl="1" marL="1371600" rtl="0" algn="l">
              <a:spcBef>
                <a:spcPts val="0"/>
              </a:spcBef>
              <a:spcAft>
                <a:spcPts val="0"/>
              </a:spcAft>
              <a:buSzPts val="2400"/>
              <a:buFont typeface="Nunito"/>
              <a:buAutoNum type="alphaLcPeriod"/>
            </a:pPr>
            <a:r>
              <a:rPr lang="en-US" sz="2400">
                <a:latin typeface="Nunito"/>
                <a:ea typeface="Nunito"/>
                <a:cs typeface="Nunito"/>
                <a:sym typeface="Nunito"/>
              </a:rPr>
              <a:t>Confirm there is no leakage at the refill box couplings</a:t>
            </a:r>
            <a:endParaRPr sz="2400">
              <a:latin typeface="Nunito"/>
              <a:ea typeface="Nunito"/>
              <a:cs typeface="Nunito"/>
              <a:sym typeface="Nunito"/>
            </a:endParaRPr>
          </a:p>
          <a:p>
            <a:pPr indent="0" lvl="0" marL="914400" rtl="0" algn="l">
              <a:spcBef>
                <a:spcPts val="0"/>
              </a:spcBef>
              <a:spcAft>
                <a:spcPts val="0"/>
              </a:spcAft>
              <a:buNone/>
            </a:pPr>
            <a:r>
              <a:t/>
            </a:r>
            <a:endParaRPr sz="2400">
              <a:latin typeface="Nunito"/>
              <a:ea typeface="Nunito"/>
              <a:cs typeface="Nunito"/>
              <a:sym typeface="Nunito"/>
            </a:endParaRPr>
          </a:p>
          <a:p>
            <a:pPr indent="0" lvl="0" marL="457200" rtl="0" algn="l">
              <a:spcBef>
                <a:spcPts val="0"/>
              </a:spcBef>
              <a:spcAft>
                <a:spcPts val="0"/>
              </a:spcAft>
              <a:buNone/>
            </a:pPr>
            <a:r>
              <a:t/>
            </a:r>
            <a:endParaRPr sz="2400">
              <a:latin typeface="Nunito"/>
              <a:ea typeface="Nunito"/>
              <a:cs typeface="Nunito"/>
              <a:sym typeface="Nunito"/>
            </a:endParaRPr>
          </a:p>
          <a:p>
            <a:pPr indent="0" lvl="0" marL="457200" rtl="0" algn="l">
              <a:spcBef>
                <a:spcPts val="0"/>
              </a:spcBef>
              <a:spcAft>
                <a:spcPts val="0"/>
              </a:spcAft>
              <a:buNone/>
            </a:pPr>
            <a:r>
              <a:t/>
            </a:r>
            <a:endParaRPr b="1" sz="24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b="1" sz="15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9" name="Google Shape;259;p3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60" name="Google Shape;260;p3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Contents</a:t>
            </a:r>
            <a:endParaRPr/>
          </a:p>
        </p:txBody>
      </p:sp>
      <p:sp>
        <p:nvSpPr>
          <p:cNvPr id="173" name="Google Shape;173;p20"/>
          <p:cNvSpPr txBox="1"/>
          <p:nvPr>
            <p:ph idx="1" type="subTitle"/>
          </p:nvPr>
        </p:nvSpPr>
        <p:spPr>
          <a:xfrm>
            <a:off x="6740525" y="3812980"/>
            <a:ext cx="5095800" cy="1413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u="sng">
                <a:solidFill>
                  <a:schemeClr val="hlink"/>
                </a:solidFill>
                <a:hlinkClick action="ppaction://hlinksldjump" r:id="rId4"/>
              </a:rPr>
              <a:t>Approach</a:t>
            </a:r>
            <a:endParaRPr/>
          </a:p>
          <a:p>
            <a:pPr indent="0" lvl="0" marL="0" rtl="0" algn="l">
              <a:lnSpc>
                <a:spcPct val="90000"/>
              </a:lnSpc>
              <a:spcBef>
                <a:spcPts val="0"/>
              </a:spcBef>
              <a:spcAft>
                <a:spcPts val="0"/>
              </a:spcAft>
              <a:buClr>
                <a:schemeClr val="dk1"/>
              </a:buClr>
              <a:buSzPts val="2400"/>
              <a:buNone/>
            </a:pPr>
            <a:r>
              <a:rPr lang="en-US" u="sng">
                <a:solidFill>
                  <a:schemeClr val="hlink"/>
                </a:solidFill>
                <a:hlinkClick action="ppaction://hlinksldjump" r:id="rId5"/>
              </a:rPr>
              <a:t>Metrics</a:t>
            </a:r>
            <a:endParaRPr/>
          </a:p>
          <a:p>
            <a:pPr indent="0" lvl="0" marL="0" rtl="0" algn="l">
              <a:lnSpc>
                <a:spcPct val="90000"/>
              </a:lnSpc>
              <a:spcBef>
                <a:spcPts val="0"/>
              </a:spcBef>
              <a:spcAft>
                <a:spcPts val="0"/>
              </a:spcAft>
              <a:buClr>
                <a:schemeClr val="dk1"/>
              </a:buClr>
              <a:buSzPts val="2400"/>
              <a:buNone/>
            </a:pPr>
            <a:r>
              <a:rPr lang="en-US" u="sng">
                <a:solidFill>
                  <a:schemeClr val="hlink"/>
                </a:solidFill>
                <a:hlinkClick/>
              </a:rPr>
              <a:t>Tests</a:t>
            </a:r>
            <a:endParaRPr/>
          </a:p>
          <a:p>
            <a:pPr indent="0" lvl="0" marL="0" rtl="0" algn="l">
              <a:lnSpc>
                <a:spcPct val="90000"/>
              </a:lnSpc>
              <a:spcBef>
                <a:spcPts val="0"/>
              </a:spcBef>
              <a:spcAft>
                <a:spcPts val="0"/>
              </a:spcAft>
              <a:buClr>
                <a:schemeClr val="dk1"/>
              </a:buClr>
              <a:buSzPts val="2400"/>
              <a:buNone/>
            </a:pPr>
            <a:r>
              <a:rPr lang="en-US"/>
              <a:t>Sample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Analysis Approach</a:t>
            </a:r>
            <a:endParaRPr/>
          </a:p>
        </p:txBody>
      </p:sp>
      <p:sp>
        <p:nvSpPr>
          <p:cNvPr id="179" name="Google Shape;179;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0" name="Google Shape;180;p21"/>
          <p:cNvSpPr txBox="1"/>
          <p:nvPr/>
        </p:nvSpPr>
        <p:spPr>
          <a:xfrm>
            <a:off x="201975" y="1190563"/>
            <a:ext cx="11706000" cy="4908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Nunito"/>
              <a:buChar char="●"/>
            </a:pPr>
            <a:r>
              <a:rPr lang="en-US" sz="2800">
                <a:latin typeface="Nunito"/>
                <a:ea typeface="Nunito"/>
                <a:cs typeface="Nunito"/>
                <a:sym typeface="Nunito"/>
              </a:rPr>
              <a:t>Establish the average min(excluding 0s) and average max per KP in August</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Determine the network distribution by max PPM cohorts</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Select targets for diurnal trends analysis and location characterization</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Review results</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Establish deltas for each cohort depending on activities or conditions</a:t>
            </a:r>
            <a:endParaRPr sz="2800">
              <a:latin typeface="Nunito"/>
              <a:ea typeface="Nunito"/>
              <a:cs typeface="Nunito"/>
              <a:sym typeface="Nunito"/>
            </a:endParaRPr>
          </a:p>
          <a:p>
            <a:pPr indent="0" lvl="0" marL="457200" rtl="0" algn="l">
              <a:spcBef>
                <a:spcPts val="0"/>
              </a:spcBef>
              <a:spcAft>
                <a:spcPts val="0"/>
              </a:spcAft>
              <a:buNone/>
            </a:pPr>
            <a:r>
              <a:rPr lang="en-US" sz="2800">
                <a:latin typeface="Nunito"/>
                <a:ea typeface="Nunito"/>
                <a:cs typeface="Nunito"/>
                <a:sym typeface="Nunito"/>
              </a:rPr>
              <a:t>(idle, shop door closed, dispensing, refilling (refill box internal/external), leakage at door, leakage in KP, KP door opened, sunlight striking KP directly)</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Recommend cohort alarm thresholds</a:t>
            </a:r>
            <a:endParaRPr sz="2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Metrics we care about</a:t>
            </a:r>
            <a:endParaRPr/>
          </a:p>
        </p:txBody>
      </p:sp>
      <p:sp>
        <p:nvSpPr>
          <p:cNvPr id="187" name="Google Shape;187;p22"/>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delta when shop door is closed in the evening</a:t>
            </a:r>
            <a:endParaRPr/>
          </a:p>
          <a:p>
            <a:pPr indent="-406400" lvl="0" marL="457200" marR="0" rtl="0" algn="l">
              <a:lnSpc>
                <a:spcPct val="90000"/>
              </a:lnSpc>
              <a:spcBef>
                <a:spcPts val="0"/>
              </a:spcBef>
              <a:spcAft>
                <a:spcPts val="0"/>
              </a:spcAft>
              <a:buSzPts val="2800"/>
              <a:buChar char="•"/>
            </a:pPr>
            <a:r>
              <a:rPr lang="en-US"/>
              <a:t>delta when KP door is open during maintenance</a:t>
            </a:r>
            <a:endParaRPr/>
          </a:p>
          <a:p>
            <a:pPr indent="-406400" lvl="0" marL="457200" marR="0" rtl="0" algn="l">
              <a:lnSpc>
                <a:spcPct val="90000"/>
              </a:lnSpc>
              <a:spcBef>
                <a:spcPts val="0"/>
              </a:spcBef>
              <a:spcAft>
                <a:spcPts val="0"/>
              </a:spcAft>
              <a:buSzPts val="2800"/>
              <a:buChar char="•"/>
            </a:pPr>
            <a:r>
              <a:rPr lang="en-US"/>
              <a:t>delta when there is a dispense</a:t>
            </a:r>
            <a:endParaRPr/>
          </a:p>
          <a:p>
            <a:pPr indent="-406400" lvl="0" marL="457200" marR="0" rtl="0" algn="l">
              <a:lnSpc>
                <a:spcPct val="90000"/>
              </a:lnSpc>
              <a:spcBef>
                <a:spcPts val="0"/>
              </a:spcBef>
              <a:spcAft>
                <a:spcPts val="0"/>
              </a:spcAft>
              <a:buSzPts val="2800"/>
              <a:buChar char="•"/>
            </a:pPr>
            <a:r>
              <a:rPr lang="en-US"/>
              <a:t>delta when there is a refill</a:t>
            </a:r>
            <a:endParaRPr/>
          </a:p>
          <a:p>
            <a:pPr indent="-406400" lvl="0" marL="457200" marR="0" rtl="0" algn="l">
              <a:lnSpc>
                <a:spcPct val="90000"/>
              </a:lnSpc>
              <a:spcBef>
                <a:spcPts val="0"/>
              </a:spcBef>
              <a:spcAft>
                <a:spcPts val="0"/>
              </a:spcAft>
              <a:buSzPts val="2800"/>
              <a:buChar char="•"/>
            </a:pPr>
            <a:r>
              <a:rPr lang="en-US"/>
              <a:t>delta when there is a flooded dock</a:t>
            </a:r>
            <a:endParaRPr/>
          </a:p>
          <a:p>
            <a:pPr indent="-406400" lvl="0" marL="457200" marR="0" rtl="0" algn="l">
              <a:lnSpc>
                <a:spcPct val="90000"/>
              </a:lnSpc>
              <a:spcBef>
                <a:spcPts val="0"/>
              </a:spcBef>
              <a:spcAft>
                <a:spcPts val="0"/>
              </a:spcAft>
              <a:buSzPts val="2800"/>
              <a:buChar char="•"/>
            </a:pPr>
            <a:r>
              <a:rPr lang="en-US"/>
              <a:t>delta when there is a leakage inside the KP</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t>We are going to track each of these for an agreed analysis period, </a:t>
            </a:r>
            <a:r>
              <a:rPr lang="en-US"/>
              <a:t>across</a:t>
            </a:r>
            <a:r>
              <a:rPr lang="en-US"/>
              <a:t> the target cohort samples.</a:t>
            </a:r>
            <a:endParaRPr/>
          </a:p>
        </p:txBody>
      </p:sp>
      <p:sp>
        <p:nvSpPr>
          <p:cNvPr id="188" name="Google Shape;188;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4" name="Google Shape;194;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What we know</a:t>
            </a:r>
            <a:endParaRPr/>
          </a:p>
        </p:txBody>
      </p:sp>
      <p:sp>
        <p:nvSpPr>
          <p:cNvPr id="195" name="Google Shape;195;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None/>
            </a:pPr>
            <a:r>
              <a:rPr lang="en-US"/>
              <a:t>From </a:t>
            </a:r>
            <a:r>
              <a:rPr lang="en-US" u="sng">
                <a:solidFill>
                  <a:schemeClr val="hlink"/>
                </a:solidFill>
                <a:hlinkClick r:id="rId4"/>
              </a:rPr>
              <a:t>data queried</a:t>
            </a:r>
            <a:r>
              <a:rPr lang="en-US"/>
              <a:t> for the month of August, the distribution by cohorts are as below:</a:t>
            </a:r>
            <a:endParaRPr/>
          </a:p>
          <a:p>
            <a:pPr indent="0" lvl="0" marL="457200" marR="0" rtl="0" algn="l">
              <a:lnSpc>
                <a:spcPct val="90000"/>
              </a:lnSpc>
              <a:spcBef>
                <a:spcPts val="0"/>
              </a:spcBef>
              <a:spcAft>
                <a:spcPts val="0"/>
              </a:spcAft>
              <a:buNone/>
            </a:pPr>
            <a:r>
              <a:t/>
            </a:r>
            <a:endParaRPr/>
          </a:p>
        </p:txBody>
      </p:sp>
      <p:sp>
        <p:nvSpPr>
          <p:cNvPr id="196" name="Google Shape;196;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7" name="Google Shape;197;p23"/>
          <p:cNvGraphicFramePr/>
          <p:nvPr/>
        </p:nvGraphicFramePr>
        <p:xfrm>
          <a:off x="952500" y="2476500"/>
          <a:ext cx="3000000" cy="3000000"/>
        </p:xfrm>
        <a:graphic>
          <a:graphicData uri="http://schemas.openxmlformats.org/drawingml/2006/table">
            <a:tbl>
              <a:tblPr>
                <a:noFill/>
                <a:tableStyleId>{06C91D8B-939B-415D-9196-3AFC8C5E4060}</a:tableStyleId>
              </a:tblPr>
              <a:tblGrid>
                <a:gridCol w="2540525"/>
                <a:gridCol w="2454250"/>
              </a:tblGrid>
              <a:tr h="434300">
                <a:tc>
                  <a:txBody>
                    <a:bodyPr/>
                    <a:lstStyle/>
                    <a:p>
                      <a:pPr indent="0" lvl="0" marL="0" rtl="0" algn="l">
                        <a:spcBef>
                          <a:spcPts val="0"/>
                        </a:spcBef>
                        <a:spcAft>
                          <a:spcPts val="0"/>
                        </a:spcAft>
                        <a:buNone/>
                      </a:pPr>
                      <a:r>
                        <a:rPr b="1" lang="en-US"/>
                        <a:t>average max cohorts</a:t>
                      </a:r>
                      <a:endParaRPr b="1"/>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b="1" lang="en-US"/>
                        <a:t> KP </a:t>
                      </a:r>
                      <a:r>
                        <a:rPr b="1" lang="en-US"/>
                        <a:t>count</a:t>
                      </a:r>
                      <a:endParaRPr b="1"/>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434300">
                <a:tc>
                  <a:txBody>
                    <a:bodyPr/>
                    <a:lstStyle/>
                    <a:p>
                      <a:pPr indent="0" lvl="0" marL="0" rtl="0" algn="l">
                        <a:spcBef>
                          <a:spcPts val="0"/>
                        </a:spcBef>
                        <a:spcAft>
                          <a:spcPts val="0"/>
                        </a:spcAft>
                        <a:buNone/>
                      </a:pPr>
                      <a:r>
                        <a:rPr lang="en-US"/>
                        <a:t>&gt;= 3% LEL</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112</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434300">
                <a:tc>
                  <a:txBody>
                    <a:bodyPr/>
                    <a:lstStyle/>
                    <a:p>
                      <a:pPr indent="0" lvl="0" marL="0" rtl="0" algn="l">
                        <a:spcBef>
                          <a:spcPts val="0"/>
                        </a:spcBef>
                        <a:spcAft>
                          <a:spcPts val="0"/>
                        </a:spcAft>
                        <a:buNone/>
                      </a:pPr>
                      <a:r>
                        <a:rPr lang="en-US"/>
                        <a:t>2%LEL &lt;= x &lt; 3% LEL</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156</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434300">
                <a:tc>
                  <a:txBody>
                    <a:bodyPr/>
                    <a:lstStyle/>
                    <a:p>
                      <a:pPr indent="0" lvl="0" marL="0" rtl="0" algn="l">
                        <a:spcBef>
                          <a:spcPts val="0"/>
                        </a:spcBef>
                        <a:spcAft>
                          <a:spcPts val="0"/>
                        </a:spcAft>
                        <a:buNone/>
                      </a:pPr>
                      <a:r>
                        <a:rPr lang="en-US"/>
                        <a:t>1%LEL &lt;= x &lt; 2%</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73</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434300">
                <a:tc>
                  <a:txBody>
                    <a:bodyPr/>
                    <a:lstStyle/>
                    <a:p>
                      <a:pPr indent="0" lvl="0" marL="0" rtl="0" algn="l">
                        <a:spcBef>
                          <a:spcPts val="0"/>
                        </a:spcBef>
                        <a:spcAft>
                          <a:spcPts val="0"/>
                        </a:spcAft>
                        <a:buNone/>
                      </a:pPr>
                      <a:r>
                        <a:rPr lang="en-US"/>
                        <a:t>&lt; 1%LEL</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263</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bl>
          </a:graphicData>
        </a:graphic>
      </p:graphicFrame>
      <p:sp>
        <p:nvSpPr>
          <p:cNvPr id="198" name="Google Shape;198;p23"/>
          <p:cNvSpPr txBox="1"/>
          <p:nvPr/>
        </p:nvSpPr>
        <p:spPr>
          <a:xfrm>
            <a:off x="1123725" y="5007175"/>
            <a:ext cx="10014300" cy="875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b="1" lang="en-US" sz="2000">
                <a:latin typeface="Nunito"/>
                <a:ea typeface="Nunito"/>
                <a:cs typeface="Nunito"/>
                <a:sym typeface="Nunito"/>
              </a:rPr>
              <a:t>LEL (Lower Explosive Limit) equals 33000 parts per million (PPM)</a:t>
            </a:r>
            <a:endParaRPr b="1" sz="2000">
              <a:latin typeface="Nunito"/>
              <a:ea typeface="Nunito"/>
              <a:cs typeface="Nunito"/>
              <a:sym typeface="Nunito"/>
            </a:endParaRPr>
          </a:p>
        </p:txBody>
      </p:sp>
      <p:graphicFrame>
        <p:nvGraphicFramePr>
          <p:cNvPr id="199" name="Google Shape;199;p23"/>
          <p:cNvGraphicFramePr/>
          <p:nvPr/>
        </p:nvGraphicFramePr>
        <p:xfrm>
          <a:off x="6240600" y="2476475"/>
          <a:ext cx="3000000" cy="3000000"/>
        </p:xfrm>
        <a:graphic>
          <a:graphicData uri="http://schemas.openxmlformats.org/drawingml/2006/table">
            <a:tbl>
              <a:tblPr>
                <a:noFill/>
                <a:tableStyleId>{06C91D8B-939B-415D-9196-3AFC8C5E4060}</a:tableStyleId>
              </a:tblPr>
              <a:tblGrid>
                <a:gridCol w="2571750"/>
                <a:gridCol w="2571750"/>
              </a:tblGrid>
              <a:tr h="381000">
                <a:tc>
                  <a:txBody>
                    <a:bodyPr/>
                    <a:lstStyle/>
                    <a:p>
                      <a:pPr indent="0" lvl="0" marL="0" rtl="0" algn="l">
                        <a:spcBef>
                          <a:spcPts val="0"/>
                        </a:spcBef>
                        <a:spcAft>
                          <a:spcPts val="0"/>
                        </a:spcAft>
                        <a:buNone/>
                      </a:pPr>
                      <a:r>
                        <a:rPr b="1" lang="en-US"/>
                        <a:t>average max deviation (max-min) cohorts</a:t>
                      </a:r>
                      <a:endParaRPr b="1"/>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b="1" lang="en-US"/>
                        <a:t>KP count</a:t>
                      </a:r>
                      <a:endParaRPr b="1"/>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&lt;200</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250</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200- 500</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240</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501-900</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106</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&gt;900</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rPr lang="en-US"/>
                        <a:t>7</a:t>
                      </a:r>
                      <a:endParaRPr/>
                    </a:p>
                  </a:txBody>
                  <a:tcPr marT="91425" marB="91425" marR="91425" marL="91425">
                    <a:lnL cap="flat" cmpd="sng" w="28575">
                      <a:solidFill>
                        <a:srgbClr val="0000FF"/>
                      </a:solidFill>
                      <a:prstDash val="solid"/>
                      <a:round/>
                      <a:headEnd len="sm" w="sm" type="none"/>
                      <a:tailEnd len="sm" w="sm" type="none"/>
                    </a:lnL>
                    <a:lnR cap="flat" cmpd="sng" w="28575">
                      <a:solidFill>
                        <a:srgbClr val="0000FF"/>
                      </a:solidFill>
                      <a:prstDash val="solid"/>
                      <a:round/>
                      <a:headEnd len="sm" w="sm" type="none"/>
                      <a:tailEnd len="sm" w="sm" type="none"/>
                    </a:lnR>
                    <a:lnT cap="flat" cmpd="sng" w="28575">
                      <a:solidFill>
                        <a:srgbClr val="0000FF"/>
                      </a:solidFill>
                      <a:prstDash val="solid"/>
                      <a:round/>
                      <a:headEnd len="sm" w="sm" type="none"/>
                      <a:tailEnd len="sm" w="sm" type="none"/>
                    </a:lnT>
                    <a:lnB cap="flat" cmpd="sng" w="28575">
                      <a:solidFill>
                        <a:srgbClr val="0000FF"/>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Analysis Sample</a:t>
            </a:r>
            <a:endParaRPr/>
          </a:p>
        </p:txBody>
      </p:sp>
      <p:sp>
        <p:nvSpPr>
          <p:cNvPr id="205" name="Google Shape;205;p2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6" name="Google Shape;206;p24"/>
          <p:cNvSpPr txBox="1"/>
          <p:nvPr/>
        </p:nvSpPr>
        <p:spPr>
          <a:xfrm>
            <a:off x="201975" y="1190563"/>
            <a:ext cx="11706000" cy="4908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Nunito"/>
              <a:buChar char="●"/>
            </a:pPr>
            <a:r>
              <a:rPr lang="en-US" sz="2800">
                <a:latin typeface="Nunito"/>
                <a:ea typeface="Nunito"/>
                <a:cs typeface="Nunito"/>
                <a:sym typeface="Nunito"/>
              </a:rPr>
              <a:t>A set of approximately 60 KPs will be picked</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This set must have</a:t>
            </a:r>
            <a:endParaRPr sz="2800">
              <a:latin typeface="Nunito"/>
              <a:ea typeface="Nunito"/>
              <a:cs typeface="Nunito"/>
              <a:sym typeface="Nunito"/>
            </a:endParaRPr>
          </a:p>
          <a:p>
            <a:pPr indent="-406400" lvl="1" marL="914400" rtl="0" algn="l">
              <a:spcBef>
                <a:spcPts val="0"/>
              </a:spcBef>
              <a:spcAft>
                <a:spcPts val="0"/>
              </a:spcAft>
              <a:buSzPts val="2800"/>
              <a:buFont typeface="Nunito"/>
              <a:buChar char="○"/>
            </a:pPr>
            <a:r>
              <a:rPr lang="en-US" sz="2800">
                <a:latin typeface="Nunito"/>
                <a:ea typeface="Nunito"/>
                <a:cs typeface="Nunito"/>
                <a:sym typeface="Nunito"/>
              </a:rPr>
              <a:t>max deviation &lt;=200 within each %LEL cohort</a:t>
            </a:r>
            <a:endParaRPr sz="2800">
              <a:latin typeface="Nunito"/>
              <a:ea typeface="Nunito"/>
              <a:cs typeface="Nunito"/>
              <a:sym typeface="Nunito"/>
            </a:endParaRPr>
          </a:p>
          <a:p>
            <a:pPr indent="-406400" lvl="1" marL="914400" rtl="0" algn="l">
              <a:spcBef>
                <a:spcPts val="0"/>
              </a:spcBef>
              <a:spcAft>
                <a:spcPts val="0"/>
              </a:spcAft>
              <a:buSzPts val="2800"/>
              <a:buFont typeface="Nunito"/>
              <a:buChar char="○"/>
            </a:pPr>
            <a:r>
              <a:rPr lang="en-US" sz="2800">
                <a:latin typeface="Nunito"/>
                <a:ea typeface="Nunito"/>
                <a:cs typeface="Nunito"/>
                <a:sym typeface="Nunito"/>
              </a:rPr>
              <a:t>max deviation 200&lt;x&lt;</a:t>
            </a:r>
            <a:r>
              <a:rPr lang="en-US" sz="2800">
                <a:latin typeface="Nunito"/>
                <a:ea typeface="Nunito"/>
                <a:cs typeface="Nunito"/>
                <a:sym typeface="Nunito"/>
              </a:rPr>
              <a:t>=</a:t>
            </a:r>
            <a:r>
              <a:rPr lang="en-US" sz="2800">
                <a:latin typeface="Nunito"/>
                <a:ea typeface="Nunito"/>
                <a:cs typeface="Nunito"/>
                <a:sym typeface="Nunito"/>
              </a:rPr>
              <a:t>500 </a:t>
            </a:r>
            <a:r>
              <a:rPr lang="en-US" sz="2800">
                <a:solidFill>
                  <a:schemeClr val="dk1"/>
                </a:solidFill>
                <a:latin typeface="Nunito"/>
                <a:ea typeface="Nunito"/>
                <a:cs typeface="Nunito"/>
                <a:sym typeface="Nunito"/>
              </a:rPr>
              <a:t>within each %LEL cohort</a:t>
            </a:r>
            <a:endParaRPr sz="2800">
              <a:latin typeface="Nunito"/>
              <a:ea typeface="Nunito"/>
              <a:cs typeface="Nunito"/>
              <a:sym typeface="Nunito"/>
            </a:endParaRPr>
          </a:p>
          <a:p>
            <a:pPr indent="-406400" lvl="1" marL="914400" rtl="0" algn="l">
              <a:spcBef>
                <a:spcPts val="0"/>
              </a:spcBef>
              <a:spcAft>
                <a:spcPts val="0"/>
              </a:spcAft>
              <a:buSzPts val="2800"/>
              <a:buFont typeface="Nunito"/>
              <a:buChar char="○"/>
            </a:pPr>
            <a:r>
              <a:rPr lang="en-US" sz="2800">
                <a:solidFill>
                  <a:schemeClr val="dk1"/>
                </a:solidFill>
                <a:latin typeface="Nunito"/>
                <a:ea typeface="Nunito"/>
                <a:cs typeface="Nunito"/>
                <a:sym typeface="Nunito"/>
              </a:rPr>
              <a:t>max deviation 500&lt;x&lt;=900 within the &gt; 2 %LEL cohorts</a:t>
            </a:r>
            <a:endParaRPr sz="2800">
              <a:latin typeface="Nunito"/>
              <a:ea typeface="Nunito"/>
              <a:cs typeface="Nunito"/>
              <a:sym typeface="Nunito"/>
            </a:endParaRPr>
          </a:p>
          <a:p>
            <a:pPr indent="-406400" lvl="1" marL="914400" rtl="0" algn="l">
              <a:spcBef>
                <a:spcPts val="0"/>
              </a:spcBef>
              <a:spcAft>
                <a:spcPts val="0"/>
              </a:spcAft>
              <a:buSzPts val="2800"/>
              <a:buFont typeface="Nunito"/>
              <a:buChar char="○"/>
            </a:pPr>
            <a:r>
              <a:rPr lang="en-US" sz="2800">
                <a:solidFill>
                  <a:schemeClr val="dk1"/>
                </a:solidFill>
                <a:latin typeface="Nunito"/>
                <a:ea typeface="Nunito"/>
                <a:cs typeface="Nunito"/>
                <a:sym typeface="Nunito"/>
              </a:rPr>
              <a:t>max deviation &gt;900 within the &gt; 3 %LEL cohort</a:t>
            </a:r>
            <a:endParaRPr sz="2800">
              <a:latin typeface="Nunito"/>
              <a:ea typeface="Nunito"/>
              <a:cs typeface="Nunito"/>
              <a:sym typeface="Nunito"/>
            </a:endParaRPr>
          </a:p>
          <a:p>
            <a:pPr indent="0" lvl="0" marL="0" rtl="0" algn="l">
              <a:spcBef>
                <a:spcPts val="0"/>
              </a:spcBef>
              <a:spcAft>
                <a:spcPts val="0"/>
              </a:spcAft>
              <a:buNone/>
            </a:pPr>
            <a:r>
              <a:t/>
            </a:r>
            <a:endParaRPr b="1" sz="2800">
              <a:latin typeface="Nunito"/>
              <a:ea typeface="Nunito"/>
              <a:cs typeface="Nunito"/>
              <a:sym typeface="Nunito"/>
            </a:endParaRPr>
          </a:p>
          <a:p>
            <a:pPr indent="0" lvl="0" marL="0" rtl="0" algn="l">
              <a:spcBef>
                <a:spcPts val="0"/>
              </a:spcBef>
              <a:spcAft>
                <a:spcPts val="0"/>
              </a:spcAft>
              <a:buNone/>
            </a:pPr>
            <a:r>
              <a:t/>
            </a:r>
            <a:endParaRPr sz="28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Results and Reporting</a:t>
            </a:r>
            <a:endParaRPr/>
          </a:p>
        </p:txBody>
      </p:sp>
      <p:sp>
        <p:nvSpPr>
          <p:cNvPr id="212" name="Google Shape;212;p25"/>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3" name="Google Shape;213;p25"/>
          <p:cNvSpPr txBox="1"/>
          <p:nvPr/>
        </p:nvSpPr>
        <p:spPr>
          <a:xfrm>
            <a:off x="201975" y="1190563"/>
            <a:ext cx="11706000" cy="4908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Nunito"/>
              <a:buChar char="●"/>
            </a:pPr>
            <a:r>
              <a:rPr lang="en-US" sz="2800">
                <a:latin typeface="Nunito"/>
                <a:ea typeface="Nunito"/>
                <a:cs typeface="Nunito"/>
                <a:sym typeface="Nunito"/>
              </a:rPr>
              <a:t>The results will cover proportions of each cohort per week until the full sample set is covered within a 1 month period.</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The results will be shared out every Tuesday and any observations discussed in the chat room.</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The conclusions and recommendations will be made at the end of the analysis period.</a:t>
            </a:r>
            <a:endParaRPr sz="28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Dashboard Observations</a:t>
            </a:r>
            <a:endParaRPr/>
          </a:p>
        </p:txBody>
      </p:sp>
      <p:sp>
        <p:nvSpPr>
          <p:cNvPr id="219" name="Google Shape;219;p2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20" name="Google Shape;220;p26"/>
          <p:cNvSpPr txBox="1"/>
          <p:nvPr/>
        </p:nvSpPr>
        <p:spPr>
          <a:xfrm>
            <a:off x="201975" y="1190576"/>
            <a:ext cx="11706000" cy="5223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lang="en-US" sz="2400">
                <a:latin typeface="Nunito"/>
                <a:ea typeface="Nunito"/>
                <a:cs typeface="Nunito"/>
                <a:sym typeface="Nunito"/>
              </a:rPr>
              <a:t>Having observed the dashboard for a period of 3 weeks, the Max Deviation Short Window was identified as one reliable parameter for indicating sudden change in ethanol vapour levels (possible leakage)</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Sample query results obtained by replicating the dashboard query back this up. Data was queried for some KPs for a period starting 9/11/2020 (</a:t>
            </a:r>
            <a:r>
              <a:rPr lang="en-US" sz="2400" u="sng">
                <a:solidFill>
                  <a:schemeClr val="hlink"/>
                </a:solidFill>
                <a:latin typeface="Nunito"/>
                <a:ea typeface="Nunito"/>
                <a:cs typeface="Nunito"/>
                <a:sym typeface="Nunito"/>
                <a:hlinkClick action="ppaction://hlinksldjump" r:id="rId3"/>
              </a:rPr>
              <a:t>Slide 10</a:t>
            </a:r>
            <a:r>
              <a:rPr lang="en-US" sz="2400">
                <a:latin typeface="Nunito"/>
                <a:ea typeface="Nunito"/>
                <a:cs typeface="Nunito"/>
                <a:sym typeface="Nunito"/>
              </a:rPr>
              <a:t>)</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Frequent alarms (due to activities that didn’t necessarily lead to leakages) were identified on the dashboard . These included:</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Max deviation when the KP app restarts or is restarted</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Max deviation when the KP door is opened by a maintenance technician</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Max deviation when there is a refill activity</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Max deviation when the shop is closed at night and when opened in the morning</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Slide 9 tabulates observations for top 5 KPs by max deviation short window for the dates 10/5/2020- 10/9/2020</a:t>
            </a:r>
            <a:endParaRPr sz="24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Top 5 KPs Per Day (Max Deviation Short Window)</a:t>
            </a:r>
            <a:endParaRPr/>
          </a:p>
        </p:txBody>
      </p:sp>
      <p:sp>
        <p:nvSpPr>
          <p:cNvPr id="227" name="Google Shape;227;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28" name="Google Shape;228;p27"/>
          <p:cNvGraphicFramePr/>
          <p:nvPr/>
        </p:nvGraphicFramePr>
        <p:xfrm>
          <a:off x="952500" y="1019525"/>
          <a:ext cx="3000000" cy="3000000"/>
        </p:xfrm>
        <a:graphic>
          <a:graphicData uri="http://schemas.openxmlformats.org/drawingml/2006/table">
            <a:tbl>
              <a:tblPr>
                <a:noFill/>
                <a:tableStyleId>{06C91D8B-939B-415D-9196-3AFC8C5E4060}</a:tableStyleId>
              </a:tblPr>
              <a:tblGrid>
                <a:gridCol w="2057400"/>
                <a:gridCol w="2057400"/>
                <a:gridCol w="2057400"/>
                <a:gridCol w="2057400"/>
                <a:gridCol w="2057400"/>
              </a:tblGrid>
              <a:tr h="381000">
                <a:tc>
                  <a:txBody>
                    <a:bodyPr/>
                    <a:lstStyle/>
                    <a:p>
                      <a:pPr indent="0" lvl="0" marL="0" rtl="0" algn="l">
                        <a:spcBef>
                          <a:spcPts val="0"/>
                        </a:spcBef>
                        <a:spcAft>
                          <a:spcPts val="0"/>
                        </a:spcAft>
                        <a:buNone/>
                      </a:pPr>
                      <a:r>
                        <a:rPr b="1" lang="en-US"/>
                        <a:t>Date</a:t>
                      </a:r>
                      <a:endParaRPr b="1"/>
                    </a:p>
                  </a:txBody>
                  <a:tcPr marT="91425" marB="91425" marR="91425" marL="91425"/>
                </a:tc>
                <a:tc>
                  <a:txBody>
                    <a:bodyPr/>
                    <a:lstStyle/>
                    <a:p>
                      <a:pPr indent="0" lvl="0" marL="0" rtl="0" algn="l">
                        <a:spcBef>
                          <a:spcPts val="0"/>
                        </a:spcBef>
                        <a:spcAft>
                          <a:spcPts val="0"/>
                        </a:spcAft>
                        <a:buNone/>
                      </a:pPr>
                      <a:r>
                        <a:rPr b="1" lang="en-US"/>
                        <a:t>Count due to App restart</a:t>
                      </a:r>
                      <a:endParaRPr b="1"/>
                    </a:p>
                  </a:txBody>
                  <a:tcPr marT="91425" marB="91425" marR="91425" marL="91425"/>
                </a:tc>
                <a:tc>
                  <a:txBody>
                    <a:bodyPr/>
                    <a:lstStyle/>
                    <a:p>
                      <a:pPr indent="0" lvl="0" marL="0" rtl="0" algn="l">
                        <a:spcBef>
                          <a:spcPts val="0"/>
                        </a:spcBef>
                        <a:spcAft>
                          <a:spcPts val="0"/>
                        </a:spcAft>
                        <a:buNone/>
                      </a:pPr>
                      <a:r>
                        <a:rPr b="1" lang="en-US"/>
                        <a:t>Count due to Maintenance activity</a:t>
                      </a:r>
                      <a:endParaRPr b="1"/>
                    </a:p>
                  </a:txBody>
                  <a:tcPr marT="91425" marB="91425" marR="91425" marL="91425"/>
                </a:tc>
                <a:tc>
                  <a:txBody>
                    <a:bodyPr/>
                    <a:lstStyle/>
                    <a:p>
                      <a:pPr indent="0" lvl="0" marL="0" rtl="0" algn="l">
                        <a:spcBef>
                          <a:spcPts val="0"/>
                        </a:spcBef>
                        <a:spcAft>
                          <a:spcPts val="0"/>
                        </a:spcAft>
                        <a:buNone/>
                      </a:pPr>
                      <a:r>
                        <a:rPr b="1" lang="en-US"/>
                        <a:t>Count due to Dispense</a:t>
                      </a:r>
                      <a:endParaRPr b="1"/>
                    </a:p>
                  </a:txBody>
                  <a:tcPr marT="91425" marB="91425" marR="91425" marL="91425"/>
                </a:tc>
                <a:tc>
                  <a:txBody>
                    <a:bodyPr/>
                    <a:lstStyle/>
                    <a:p>
                      <a:pPr indent="0" lvl="0" marL="0" rtl="0" algn="l">
                        <a:spcBef>
                          <a:spcPts val="0"/>
                        </a:spcBef>
                        <a:spcAft>
                          <a:spcPts val="0"/>
                        </a:spcAft>
                        <a:buNone/>
                      </a:pPr>
                      <a:r>
                        <a:rPr b="1" lang="en-US"/>
                        <a:t>Count due to Refill</a:t>
                      </a:r>
                      <a:endParaRPr b="1"/>
                    </a:p>
                  </a:txBody>
                  <a:tcPr marT="91425" marB="91425" marR="91425" marL="91425"/>
                </a:tc>
              </a:tr>
              <a:tr h="381000">
                <a:tc>
                  <a:txBody>
                    <a:bodyPr/>
                    <a:lstStyle/>
                    <a:p>
                      <a:pPr indent="0" lvl="0" marL="0" rtl="0" algn="l">
                        <a:spcBef>
                          <a:spcPts val="0"/>
                        </a:spcBef>
                        <a:spcAft>
                          <a:spcPts val="0"/>
                        </a:spcAft>
                        <a:buNone/>
                      </a:pPr>
                      <a:r>
                        <a:rPr lang="en-US"/>
                        <a:t>10/5/2020</a:t>
                      </a:r>
                      <a:endParaRPr/>
                    </a:p>
                  </a:txBody>
                  <a:tcPr marT="91425" marB="91425" marR="91425" marL="91425"/>
                </a:tc>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r h="381000">
                <a:tc>
                  <a:txBody>
                    <a:bodyPr/>
                    <a:lstStyle/>
                    <a:p>
                      <a:pPr indent="0" lvl="0" marL="0" rtl="0" algn="l">
                        <a:spcBef>
                          <a:spcPts val="0"/>
                        </a:spcBef>
                        <a:spcAft>
                          <a:spcPts val="0"/>
                        </a:spcAft>
                        <a:buNone/>
                      </a:pPr>
                      <a:r>
                        <a:rPr lang="en-US"/>
                        <a:t>10/6/2020</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r h="381000">
                <a:tc>
                  <a:txBody>
                    <a:bodyPr/>
                    <a:lstStyle/>
                    <a:p>
                      <a:pPr indent="0" lvl="0" marL="0" rtl="0" algn="l">
                        <a:spcBef>
                          <a:spcPts val="0"/>
                        </a:spcBef>
                        <a:spcAft>
                          <a:spcPts val="0"/>
                        </a:spcAft>
                        <a:buNone/>
                      </a:pPr>
                      <a:r>
                        <a:rPr lang="en-US"/>
                        <a:t>10/7/2020</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r>
              <a:tr h="381000">
                <a:tc>
                  <a:txBody>
                    <a:bodyPr/>
                    <a:lstStyle/>
                    <a:p>
                      <a:pPr indent="0" lvl="0" marL="0" rtl="0" algn="l">
                        <a:spcBef>
                          <a:spcPts val="0"/>
                        </a:spcBef>
                        <a:spcAft>
                          <a:spcPts val="0"/>
                        </a:spcAft>
                        <a:buNone/>
                      </a:pPr>
                      <a:r>
                        <a:rPr lang="en-US"/>
                        <a:t>10/8/2020</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r h="381000">
                <a:tc>
                  <a:txBody>
                    <a:bodyPr/>
                    <a:lstStyle/>
                    <a:p>
                      <a:pPr indent="0" lvl="0" marL="0" rtl="0" algn="l">
                        <a:spcBef>
                          <a:spcPts val="0"/>
                        </a:spcBef>
                        <a:spcAft>
                          <a:spcPts val="0"/>
                        </a:spcAft>
                        <a:buNone/>
                      </a:pPr>
                      <a:r>
                        <a:rPr lang="en-US"/>
                        <a:t>10/9/2020</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29" name="Google Shape;229;p27"/>
          <p:cNvSpPr txBox="1"/>
          <p:nvPr/>
        </p:nvSpPr>
        <p:spPr>
          <a:xfrm>
            <a:off x="952500" y="3727650"/>
            <a:ext cx="10287000" cy="241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While the above are the activities that led to max deviation recorded by the time of checking, any of the other causes (including shop closure) led to large deviations in the course of the day.</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2 KPs appeared repeatedly due to dispenses and were later found with leaking air return hose that had been damaged by rodents.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There is only one entry for refill activities but the data in the </a:t>
            </a:r>
            <a:r>
              <a:rPr lang="en-US" u="sng">
                <a:solidFill>
                  <a:schemeClr val="hlink"/>
                </a:solidFill>
                <a:latin typeface="Nunito"/>
                <a:ea typeface="Nunito"/>
                <a:cs typeface="Nunito"/>
                <a:sym typeface="Nunito"/>
                <a:hlinkClick r:id="rId3"/>
              </a:rPr>
              <a:t>shared link</a:t>
            </a:r>
            <a:r>
              <a:rPr lang="en-US">
                <a:latin typeface="Nunito"/>
                <a:ea typeface="Nunito"/>
                <a:cs typeface="Nunito"/>
                <a:sym typeface="Nunito"/>
              </a:rPr>
              <a:t> shows how much refills would cause deviations in the course of a day, which are larger than deviations in the uninfluenced ambient conditions.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13 of 20 KPs sampled among those with refill boxes inside the shop often lead to deviations &gt; 100 ppm during refills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13 of  20 KPs sampled among those with external refill boxes often lead to deviations &gt; 100 ppm during refills.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23850" lvl="0" marL="457200" rtl="0" algn="l">
              <a:spcBef>
                <a:spcPts val="0"/>
              </a:spcBef>
              <a:spcAft>
                <a:spcPts val="0"/>
              </a:spcAft>
              <a:buSzPts val="1500"/>
              <a:buFont typeface="Nunito"/>
              <a:buChar char="❖"/>
            </a:pPr>
            <a:r>
              <a:rPr b="1" lang="en-US" sz="1500">
                <a:latin typeface="Nunito"/>
                <a:ea typeface="Nunito"/>
                <a:cs typeface="Nunito"/>
                <a:sym typeface="Nunito"/>
              </a:rPr>
              <a:t>The combination of observations above led to the querying of max deviation short window (for sample KPs) with the contributing conditions filtered out.</a:t>
            </a:r>
            <a:endParaRPr b="1" sz="15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